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B8C74-CBCD-4C98-901A-6D14E4B97463}" type="datetimeFigureOut">
              <a:rPr lang="es-MX" smtClean="0"/>
              <a:t>11/03/2009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7242C9-10CA-49CB-940C-81ED7FCECAE8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242C9-10CA-49CB-940C-81ED7FCECAE8}" type="slidenum">
              <a:rPr lang="es-MX" smtClean="0"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242C9-10CA-49CB-940C-81ED7FCECAE8}" type="slidenum">
              <a:rPr lang="es-MX" smtClean="0"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242C9-10CA-49CB-940C-81ED7FCECAE8}" type="slidenum">
              <a:rPr lang="es-MX" smtClean="0"/>
              <a:t>3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242C9-10CA-49CB-940C-81ED7FCECAE8}" type="slidenum">
              <a:rPr lang="es-MX" smtClean="0"/>
              <a:t>4</a:t>
            </a:fld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242C9-10CA-49CB-940C-81ED7FCECAE8}" type="slidenum">
              <a:rPr lang="es-MX" smtClean="0"/>
              <a:t>5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60AC4-8EC1-48DB-A0C8-61547BEE0C6D}" type="datetimeFigureOut">
              <a:rPr lang="es-MX" smtClean="0"/>
              <a:t>11/03/2009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B399B-E2F0-46AB-9FCA-1168748990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60AC4-8EC1-48DB-A0C8-61547BEE0C6D}" type="datetimeFigureOut">
              <a:rPr lang="es-MX" smtClean="0"/>
              <a:t>11/03/2009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B399B-E2F0-46AB-9FCA-1168748990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60AC4-8EC1-48DB-A0C8-61547BEE0C6D}" type="datetimeFigureOut">
              <a:rPr lang="es-MX" smtClean="0"/>
              <a:t>11/03/2009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B399B-E2F0-46AB-9FCA-1168748990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60AC4-8EC1-48DB-A0C8-61547BEE0C6D}" type="datetimeFigureOut">
              <a:rPr lang="es-MX" smtClean="0"/>
              <a:t>11/03/2009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B399B-E2F0-46AB-9FCA-1168748990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60AC4-8EC1-48DB-A0C8-61547BEE0C6D}" type="datetimeFigureOut">
              <a:rPr lang="es-MX" smtClean="0"/>
              <a:t>11/03/2009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B399B-E2F0-46AB-9FCA-1168748990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60AC4-8EC1-48DB-A0C8-61547BEE0C6D}" type="datetimeFigureOut">
              <a:rPr lang="es-MX" smtClean="0"/>
              <a:t>11/03/2009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B399B-E2F0-46AB-9FCA-1168748990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60AC4-8EC1-48DB-A0C8-61547BEE0C6D}" type="datetimeFigureOut">
              <a:rPr lang="es-MX" smtClean="0"/>
              <a:t>11/03/2009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B399B-E2F0-46AB-9FCA-1168748990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60AC4-8EC1-48DB-A0C8-61547BEE0C6D}" type="datetimeFigureOut">
              <a:rPr lang="es-MX" smtClean="0"/>
              <a:t>11/03/2009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B399B-E2F0-46AB-9FCA-1168748990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60AC4-8EC1-48DB-A0C8-61547BEE0C6D}" type="datetimeFigureOut">
              <a:rPr lang="es-MX" smtClean="0"/>
              <a:t>11/03/2009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B399B-E2F0-46AB-9FCA-1168748990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60AC4-8EC1-48DB-A0C8-61547BEE0C6D}" type="datetimeFigureOut">
              <a:rPr lang="es-MX" smtClean="0"/>
              <a:t>11/03/2009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B399B-E2F0-46AB-9FCA-1168748990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60AC4-8EC1-48DB-A0C8-61547BEE0C6D}" type="datetimeFigureOut">
              <a:rPr lang="es-MX" smtClean="0"/>
              <a:t>11/03/2009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B399B-E2F0-46AB-9FCA-1168748990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60AC4-8EC1-48DB-A0C8-61547BEE0C6D}" type="datetimeFigureOut">
              <a:rPr lang="es-MX" smtClean="0"/>
              <a:t>11/03/2009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B399B-E2F0-46AB-9FCA-11687489909A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500563" y="3908425"/>
            <a:ext cx="2663825" cy="495300"/>
          </a:xfrm>
          <a:prstGeom prst="rect">
            <a:avLst/>
          </a:prstGeom>
          <a:solidFill>
            <a:schemeClr val="tx1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 b="1">
                <a:solidFill>
                  <a:srgbClr val="FFFFCC"/>
                </a:solidFill>
              </a:rPr>
              <a:t>pH    = - log(H</a:t>
            </a:r>
            <a:r>
              <a:rPr lang="es-MX" sz="2400" b="1" baseline="30000">
                <a:solidFill>
                  <a:srgbClr val="FFFFCC"/>
                </a:solidFill>
              </a:rPr>
              <a:t>+</a:t>
            </a:r>
            <a:r>
              <a:rPr lang="es-MX" sz="2400" b="1">
                <a:solidFill>
                  <a:srgbClr val="FFFFCC"/>
                </a:solidFill>
              </a:rPr>
              <a:t>)</a:t>
            </a:r>
            <a:endParaRPr lang="es-ES" sz="2400" b="1">
              <a:solidFill>
                <a:srgbClr val="FFFFCC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500563" y="4556125"/>
            <a:ext cx="2663825" cy="457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 b="1">
                <a:solidFill>
                  <a:srgbClr val="FFFFCC"/>
                </a:solidFill>
              </a:rPr>
              <a:t>pOH = - log(OH</a:t>
            </a:r>
            <a:r>
              <a:rPr lang="es-MX" sz="2400" b="1" baseline="30000">
                <a:solidFill>
                  <a:srgbClr val="FFFFCC"/>
                </a:solidFill>
              </a:rPr>
              <a:t>-</a:t>
            </a:r>
            <a:r>
              <a:rPr lang="es-MX" sz="2400" b="1">
                <a:solidFill>
                  <a:srgbClr val="FFFFCC"/>
                </a:solidFill>
              </a:rPr>
              <a:t>)</a:t>
            </a:r>
            <a:endParaRPr lang="es-ES" sz="2400" b="1">
              <a:solidFill>
                <a:srgbClr val="FFFFCC"/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502150" y="5276850"/>
            <a:ext cx="2662238" cy="495300"/>
          </a:xfrm>
          <a:prstGeom prst="rect">
            <a:avLst/>
          </a:prstGeom>
          <a:solidFill>
            <a:schemeClr val="tx1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 b="1">
                <a:solidFill>
                  <a:srgbClr val="FFFFCC"/>
                </a:solidFill>
              </a:rPr>
              <a:t>pH  +  pOH = 14</a:t>
            </a:r>
            <a:endParaRPr lang="es-ES" sz="2400" b="1">
              <a:solidFill>
                <a:srgbClr val="FFFFCC"/>
              </a:solidFill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84213" y="1366838"/>
            <a:ext cx="7920037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MX" sz="2400">
                <a:solidFill>
                  <a:schemeClr val="accent2"/>
                </a:solidFill>
              </a:rPr>
              <a:t>Los valores de [H</a:t>
            </a:r>
            <a:r>
              <a:rPr lang="es-MX" sz="2400" baseline="30000">
                <a:solidFill>
                  <a:schemeClr val="accent2"/>
                </a:solidFill>
              </a:rPr>
              <a:t>+</a:t>
            </a:r>
            <a:r>
              <a:rPr lang="es-MX" sz="2400">
                <a:solidFill>
                  <a:schemeClr val="accent2"/>
                </a:solidFill>
              </a:rPr>
              <a:t>] para la mayoría de las soluciones son demasiado pequeños y difíciles de comparar, de ahí que </a:t>
            </a:r>
            <a:r>
              <a:rPr lang="es-MX" sz="2400" b="1" i="1">
                <a:solidFill>
                  <a:schemeClr val="accent2"/>
                </a:solidFill>
              </a:rPr>
              <a:t>Sören Sörensen</a:t>
            </a:r>
            <a:r>
              <a:rPr lang="es-MX" sz="2400">
                <a:solidFill>
                  <a:schemeClr val="accent2"/>
                </a:solidFill>
              </a:rPr>
              <a:t> en 1909 ideó una forma más adecuada de compararlas, el </a:t>
            </a:r>
            <a:r>
              <a:rPr lang="es-MX" sz="2400" b="1">
                <a:solidFill>
                  <a:schemeClr val="accent2"/>
                </a:solidFill>
              </a:rPr>
              <a:t>pH </a:t>
            </a:r>
            <a:r>
              <a:rPr lang="es-MX" sz="2400">
                <a:solidFill>
                  <a:schemeClr val="accent2"/>
                </a:solidFill>
              </a:rPr>
              <a:t>que no es mas que la forma logarítmica de expresar las concentraciones:</a:t>
            </a:r>
            <a:endParaRPr lang="es-ES" sz="2400">
              <a:solidFill>
                <a:schemeClr val="accent2"/>
              </a:solidFill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187450" y="3651250"/>
            <a:ext cx="3168650" cy="1217613"/>
            <a:chOff x="1020" y="2247"/>
            <a:chExt cx="1815" cy="767"/>
          </a:xfrm>
        </p:grpSpPr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1020" y="2247"/>
              <a:ext cx="77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000" b="1"/>
                <a:t>Fórmulas </a:t>
              </a:r>
              <a:endParaRPr lang="es-ES" sz="2000" b="1"/>
            </a:p>
          </p:txBody>
        </p:sp>
        <p:cxnSp>
          <p:nvCxnSpPr>
            <p:cNvPr id="10" name="AutoShape 9"/>
            <p:cNvCxnSpPr>
              <a:cxnSpLocks noChangeShapeType="1"/>
              <a:stCxn id="9" idx="2"/>
              <a:endCxn id="5" idx="1"/>
            </p:cNvCxnSpPr>
            <p:nvPr/>
          </p:nvCxnSpPr>
          <p:spPr bwMode="auto">
            <a:xfrm rot="16200000" flipH="1">
              <a:off x="1843" y="2022"/>
              <a:ext cx="555" cy="1429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</p:grp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79388" y="476250"/>
            <a:ext cx="8785225" cy="51911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sz="2800" b="1">
                <a:solidFill>
                  <a:srgbClr val="FFFFC9"/>
                </a:solidFill>
              </a:rPr>
              <a:t>Escalas de pH y pOH</a:t>
            </a:r>
            <a:endParaRPr lang="es-ES" sz="2800" b="1">
              <a:solidFill>
                <a:srgbClr val="FFFFC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 advAuto="2000"/>
      <p:bldP spid="5" grpId="0" build="p" animBg="1" advAuto="2000"/>
      <p:bldP spid="6" grpId="0" build="p" animBg="1" advAuto="200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FECTO ADICION DE UN ACID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7863" y="1412875"/>
            <a:ext cx="7781925" cy="4537075"/>
          </a:xfrm>
          <a:prstGeom prst="rect">
            <a:avLst/>
          </a:prstGeom>
          <a:noFill/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79388" y="476250"/>
            <a:ext cx="8785225" cy="51911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sz="2800" b="1">
                <a:solidFill>
                  <a:srgbClr val="FFFFC9"/>
                </a:solidFill>
              </a:rPr>
              <a:t>Escalas de pH y pOH</a:t>
            </a:r>
            <a:endParaRPr lang="es-ES" sz="2800" b="1">
              <a:solidFill>
                <a:srgbClr val="FFFFC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042988" y="1125538"/>
            <a:ext cx="2774950" cy="1150937"/>
          </a:xfrm>
          <a:prstGeom prst="wedgeRoundRectCallout">
            <a:avLst>
              <a:gd name="adj1" fmla="val 54005"/>
              <a:gd name="adj2" fmla="val 71792"/>
              <a:gd name="adj3" fmla="val 16667"/>
            </a:avLst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just"/>
            <a:r>
              <a:rPr lang="es-ES" sz="1600" b="1">
                <a:solidFill>
                  <a:schemeClr val="accent2"/>
                </a:solidFill>
              </a:rPr>
              <a:t>¿Cómo podemos saber la concentración de una disolución desconocida que nos interesa? </a:t>
            </a:r>
          </a:p>
          <a:p>
            <a:pPr algn="just"/>
            <a:endParaRPr lang="es-ES" sz="1600" b="1">
              <a:solidFill>
                <a:schemeClr val="accent2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563938" y="2708275"/>
            <a:ext cx="5435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1600" b="1">
                <a:solidFill>
                  <a:schemeClr val="accent2"/>
                </a:solidFill>
              </a:rPr>
              <a:t>Una de las respuesta a este problema descansa en el método de titulación. 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 l="3477" r="5795"/>
          <a:stretch>
            <a:fillRect/>
          </a:stretch>
        </p:blipFill>
        <p:spPr>
          <a:xfrm>
            <a:off x="827088" y="3357563"/>
            <a:ext cx="4105275" cy="2878137"/>
          </a:xfrm>
          <a:prstGeom prst="rect">
            <a:avLst/>
          </a:prstGeom>
          <a:noFill/>
          <a:ln/>
        </p:spPr>
      </p:pic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79388" y="549275"/>
            <a:ext cx="8785225" cy="51911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ES_tradnl" sz="2800" b="1">
                <a:solidFill>
                  <a:srgbClr val="FFFFC9"/>
                </a:solidFill>
              </a:rPr>
              <a:t>Titulación ácido - base</a:t>
            </a:r>
            <a:endParaRPr lang="es-ES" sz="2800">
              <a:solidFill>
                <a:srgbClr val="FFFFC9"/>
              </a:solidFill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372225" y="4221163"/>
            <a:ext cx="1944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chemeClr val="accent2"/>
                </a:solidFill>
              </a:rPr>
              <a:t>Titulación </a:t>
            </a:r>
            <a:endParaRPr lang="en-US" sz="2800" b="1">
              <a:solidFill>
                <a:schemeClr val="accent2"/>
              </a:solidFill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H="1">
            <a:off x="5219700" y="4508500"/>
            <a:ext cx="86518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12775" y="2192338"/>
            <a:ext cx="79200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2400" b="1">
                <a:solidFill>
                  <a:schemeClr val="accent2"/>
                </a:solidFill>
              </a:rPr>
              <a:t>Son colorantes que cambian el color a valores de pH específicos </a:t>
            </a:r>
            <a:endParaRPr lang="es-ES" sz="2400" b="1">
              <a:solidFill>
                <a:schemeClr val="accent2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95288" y="4743450"/>
            <a:ext cx="8424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2000" b="1"/>
              <a:t>Se utilizan para identificar un ácido o una base dentro de un rango de pH</a:t>
            </a:r>
            <a:endParaRPr lang="es-ES" sz="2000" b="1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84213" y="3698875"/>
            <a:ext cx="7777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2400" b="1"/>
              <a:t>Pueden ser de origen natural o sintético </a:t>
            </a:r>
            <a:endParaRPr lang="es-ES" sz="2400" b="1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79388" y="476250"/>
            <a:ext cx="8785225" cy="51911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sz="2800" b="1">
                <a:solidFill>
                  <a:srgbClr val="FFFFC9"/>
                </a:solidFill>
              </a:rPr>
              <a:t>Indicadores ácido -base</a:t>
            </a:r>
            <a:endParaRPr lang="es-ES" sz="2800" b="1">
              <a:solidFill>
                <a:srgbClr val="FFFFC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46"/>
          <p:cNvGraphicFramePr>
            <a:graphicFrameLocks/>
          </p:cNvGraphicFramePr>
          <p:nvPr/>
        </p:nvGraphicFramePr>
        <p:xfrm>
          <a:off x="755650" y="1557338"/>
          <a:ext cx="7672388" cy="3669983"/>
        </p:xfrm>
        <a:graphic>
          <a:graphicData uri="http://schemas.openxmlformats.org/drawingml/2006/table">
            <a:tbl>
              <a:tblPr/>
              <a:tblGrid>
                <a:gridCol w="2303463"/>
                <a:gridCol w="1655762"/>
                <a:gridCol w="1792288"/>
                <a:gridCol w="1920875"/>
              </a:tblGrid>
              <a:tr h="515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Indicador</a:t>
                      </a:r>
                      <a:endParaRPr kumimoji="0" lang="es-E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Intervalo de viraje</a:t>
                      </a:r>
                      <a:endParaRPr kumimoji="0" lang="es-E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Color más ácido</a:t>
                      </a:r>
                      <a:endParaRPr kumimoji="0" lang="es-E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Color más básico</a:t>
                      </a:r>
                      <a:endParaRPr kumimoji="0" lang="es-E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Fenolftaleína</a:t>
                      </a:r>
                      <a:endParaRPr kumimoji="0" lang="es-E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8.3 – 10</a:t>
                      </a:r>
                      <a:endParaRPr kumimoji="0" lang="es-E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Incoloro</a:t>
                      </a:r>
                      <a:endParaRPr kumimoji="0" lang="es-E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Rosa fuerte</a:t>
                      </a:r>
                      <a:endParaRPr kumimoji="0" lang="es-E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Naranja de metilo</a:t>
                      </a:r>
                      <a:endParaRPr kumimoji="0" lang="es-E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3.2 – 4.4</a:t>
                      </a:r>
                      <a:endParaRPr kumimoji="0" lang="es-E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Rojo </a:t>
                      </a:r>
                      <a:endParaRPr kumimoji="0" lang="es-E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Amarillo </a:t>
                      </a:r>
                      <a:endParaRPr kumimoji="0" lang="es-E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99"/>
                          </a:solidFill>
                          <a:effectLst/>
                          <a:latin typeface="Arial" charset="0"/>
                        </a:rPr>
                        <a:t>Papel </a:t>
                      </a:r>
                      <a:r>
                        <a:rPr kumimoji="0" lang="es-MX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tornasol</a:t>
                      </a:r>
                      <a:endParaRPr kumimoji="0" lang="es-E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4.7 – 8.2</a:t>
                      </a:r>
                      <a:endParaRPr kumimoji="0" lang="es-E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99"/>
                          </a:solidFill>
                          <a:effectLst/>
                          <a:latin typeface="Arial" charset="0"/>
                        </a:rPr>
                        <a:t>Rosa</a:t>
                      </a:r>
                      <a:endParaRPr kumimoji="0" lang="es-E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tornasol</a:t>
                      </a:r>
                      <a:endParaRPr kumimoji="0" lang="es-E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109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Azul de bromotimol</a:t>
                      </a:r>
                      <a:endParaRPr kumimoji="0" lang="es-E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6.0 – 7.8</a:t>
                      </a:r>
                      <a:endParaRPr kumimoji="0" lang="es-E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Amarillo</a:t>
                      </a:r>
                      <a:r>
                        <a:rPr kumimoji="0" lang="es-MX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s-E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Azul</a:t>
                      </a:r>
                      <a:endParaRPr kumimoji="0" lang="es-E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 Box 35"/>
          <p:cNvSpPr txBox="1">
            <a:spLocks noChangeArrowheads="1"/>
          </p:cNvSpPr>
          <p:nvPr/>
        </p:nvSpPr>
        <p:spPr bwMode="auto">
          <a:xfrm>
            <a:off x="179388" y="476250"/>
            <a:ext cx="8785225" cy="51911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sz="2800" b="1">
                <a:solidFill>
                  <a:srgbClr val="FFFFC9"/>
                </a:solidFill>
              </a:rPr>
              <a:t>Indicadores ácido -base</a:t>
            </a:r>
            <a:endParaRPr lang="es-ES" sz="2800" b="1">
              <a:solidFill>
                <a:srgbClr val="FFFFC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195</Words>
  <Application>Microsoft Office PowerPoint</Application>
  <PresentationFormat>Presentación en pantalla (4:3)</PresentationFormat>
  <Paragraphs>41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Diapositiva 3</vt:lpstr>
      <vt:lpstr>Diapositiva 4</vt:lpstr>
      <vt:lpstr>Diapositiva 5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HUGO TEJADA</dc:creator>
  <cp:lastModifiedBy>HUGO TEJADA</cp:lastModifiedBy>
  <cp:revision>2</cp:revision>
  <dcterms:created xsi:type="dcterms:W3CDTF">2009-03-11T21:23:56Z</dcterms:created>
  <dcterms:modified xsi:type="dcterms:W3CDTF">2009-03-11T21:27:27Z</dcterms:modified>
</cp:coreProperties>
</file>